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79" r:id="rId6"/>
    <p:sldId id="280" r:id="rId7"/>
    <p:sldId id="281" r:id="rId8"/>
    <p:sldId id="262" r:id="rId9"/>
    <p:sldId id="264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84" r:id="rId20"/>
    <p:sldId id="285" r:id="rId21"/>
    <p:sldId id="286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30390-A052-4C66-8D6D-E65A9F034748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6825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86825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E633-37B1-46DB-A788-EF15533E7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D8DF69C7-33E9-4A92-8009-7CF2157ABB8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80B0FA74-8B2B-46F7-AD20-821FF0B54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28800"/>
            <a:ext cx="53340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334000" cy="14478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7CD4F-9089-4A13-89A3-5F97832BAE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HCougar.jpg"/>
          <p:cNvPicPr>
            <a:picLocks noChangeAspect="1"/>
          </p:cNvPicPr>
          <p:nvPr/>
        </p:nvPicPr>
        <p:blipFill>
          <a:blip r:embed="rId2" cstate="print"/>
          <a:srcRect l="48438" t="10417" r="12774"/>
          <a:stretch>
            <a:fillRect/>
          </a:stretch>
        </p:blipFill>
        <p:spPr>
          <a:xfrm>
            <a:off x="0" y="1581150"/>
            <a:ext cx="2133600" cy="3695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144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5780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HBauer-primary.jpg"/>
          <p:cNvPicPr>
            <a:picLocks noChangeAspect="1"/>
          </p:cNvPicPr>
          <p:nvPr/>
        </p:nvPicPr>
        <p:blipFill>
          <a:blip r:embed="rId3" cstate="print"/>
          <a:srcRect t="11876" b="16865"/>
          <a:stretch>
            <a:fillRect/>
          </a:stretch>
        </p:blipFill>
        <p:spPr>
          <a:xfrm>
            <a:off x="6242304" y="5257801"/>
            <a:ext cx="2901696" cy="1064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2" t="2181" r="17084" b="6058"/>
          <a:stretch>
            <a:fillRect/>
          </a:stretch>
        </p:blipFill>
        <p:spPr bwMode="auto">
          <a:xfrm>
            <a:off x="0" y="0"/>
            <a:ext cx="55057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C1AF-CCD8-44A6-A3E0-2D06FE2E3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OIL AND GOVERNANCE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State-owned Enterprises and the World Energy Supply</a:t>
            </a:r>
          </a:p>
          <a:p>
            <a:r>
              <a:rPr lang="en-US" dirty="0" smtClean="0"/>
              <a:t>GEMBA Woodlands 1</a:t>
            </a:r>
          </a:p>
          <a:p>
            <a:r>
              <a:rPr lang="en-US" dirty="0" smtClean="0"/>
              <a:t>GENB 7A97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NOCs are hybrids - corporate governance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public administration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regulation </a:t>
            </a:r>
          </a:p>
          <a:p>
            <a:pPr marL="0" indent="0">
              <a:buNone/>
            </a:pPr>
            <a:r>
              <a:rPr lang="en-US" dirty="0" smtClean="0"/>
              <a:t>	Are the leading state-owned enterprise 		Most often the largest domestic company</a:t>
            </a:r>
          </a:p>
          <a:p>
            <a:pPr marL="0" indent="0">
              <a:buNone/>
            </a:pPr>
            <a:r>
              <a:rPr lang="en-US" dirty="0"/>
              <a:t>	P</a:t>
            </a:r>
            <a:r>
              <a:rPr lang="en-US" dirty="0" smtClean="0"/>
              <a:t>roduce the most rents (RENTS Excesses)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Differences:</a:t>
            </a:r>
          </a:p>
          <a:p>
            <a:pPr marL="0" indent="0">
              <a:buNone/>
            </a:pPr>
            <a:r>
              <a:rPr lang="en-US" dirty="0" smtClean="0"/>
              <a:t>-Sources of revenue</a:t>
            </a:r>
          </a:p>
          <a:p>
            <a:pPr marL="0" indent="0">
              <a:buNone/>
            </a:pPr>
            <a:r>
              <a:rPr lang="en-US" dirty="0" smtClean="0"/>
              <a:t>-Technocratic Expertise</a:t>
            </a:r>
          </a:p>
          <a:p>
            <a:pPr marL="0" indent="0">
              <a:buNone/>
            </a:pPr>
            <a:r>
              <a:rPr lang="en-US" dirty="0" smtClean="0"/>
              <a:t>-Clear lines of authority</a:t>
            </a:r>
          </a:p>
          <a:p>
            <a:pPr marL="0" indent="0">
              <a:buNone/>
            </a:pPr>
            <a:r>
              <a:rPr lang="en-US" dirty="0" smtClean="0"/>
              <a:t>-Control over </a:t>
            </a:r>
            <a:r>
              <a:rPr lang="en-US" dirty="0" smtClean="0"/>
              <a:t>budget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Common Threads:</a:t>
            </a:r>
          </a:p>
          <a:p>
            <a:pPr marL="0" indent="0">
              <a:buNone/>
            </a:pPr>
            <a:r>
              <a:rPr lang="en-US" dirty="0" smtClean="0"/>
              <a:t>-Most are a hybrid of corporate governance public administration regulation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Hybrids  Hypotheses – 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NOCs perform better in states that have unified control over the companies and worse in states that have fragmented control</a:t>
            </a:r>
          </a:p>
          <a:p>
            <a:r>
              <a:rPr lang="en-US" dirty="0" smtClean="0"/>
              <a:t>NOCs performance is positively related to monitoring -heavy over-sight systems and negatively related to procedure -heavy systems</a:t>
            </a:r>
          </a:p>
          <a:p>
            <a:r>
              <a:rPr lang="en-US" dirty="0" smtClean="0"/>
              <a:t>NOCs are higher performing when </a:t>
            </a:r>
            <a:r>
              <a:rPr lang="en-US" dirty="0" smtClean="0">
                <a:solidFill>
                  <a:srgbClr val="C00000"/>
                </a:solidFill>
              </a:rPr>
              <a:t>home states primarily</a:t>
            </a:r>
            <a:r>
              <a:rPr lang="en-US" dirty="0" smtClean="0"/>
              <a:t> rely on low casual systems to administer them and worse when informal </a:t>
            </a:r>
            <a:r>
              <a:rPr lang="en-US" dirty="0" smtClean="0">
                <a:solidFill>
                  <a:srgbClr val="C00000"/>
                </a:solidFill>
              </a:rPr>
              <a:t>mechanisms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Exploration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commercial petroleum system (play) has components of</a:t>
            </a:r>
          </a:p>
          <a:p>
            <a:pPr lvl="2"/>
            <a:r>
              <a:rPr lang="en-US" dirty="0" smtClean="0"/>
              <a:t>A source rock with rich carbon content</a:t>
            </a:r>
          </a:p>
          <a:p>
            <a:pPr lvl="2"/>
            <a:r>
              <a:rPr lang="en-US" dirty="0" smtClean="0"/>
              <a:t>A sedimentary reservoir rock to hold volumes</a:t>
            </a:r>
          </a:p>
          <a:p>
            <a:pPr lvl="2"/>
            <a:r>
              <a:rPr lang="en-US" dirty="0" smtClean="0"/>
              <a:t>A non pervious sedimentary rock that can be a barrier</a:t>
            </a:r>
          </a:p>
          <a:p>
            <a:pPr lvl="2"/>
            <a:r>
              <a:rPr lang="en-US" dirty="0" smtClean="0"/>
              <a:t>A structural trapping mechanism</a:t>
            </a:r>
          </a:p>
          <a:p>
            <a:pPr lvl="2"/>
            <a:r>
              <a:rPr lang="en-US" dirty="0" smtClean="0"/>
              <a:t>A fortuitous geological timing</a:t>
            </a:r>
          </a:p>
          <a:p>
            <a:pPr marL="914400" lvl="2" indent="0">
              <a:buNone/>
            </a:pPr>
            <a:r>
              <a:rPr lang="en-US" dirty="0" smtClean="0"/>
              <a:t>    		 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498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USGS World Petroleum Reassessment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937 geological provinces in globe</a:t>
            </a:r>
          </a:p>
          <a:p>
            <a:r>
              <a:rPr lang="en-US" dirty="0" smtClean="0"/>
              <a:t>406 found petroleum</a:t>
            </a:r>
          </a:p>
          <a:p>
            <a:r>
              <a:rPr lang="en-US" dirty="0" smtClean="0"/>
              <a:t>78% of petroleum outside  US is only 20 geological provinces</a:t>
            </a:r>
          </a:p>
          <a:p>
            <a:r>
              <a:rPr lang="en-US" dirty="0" smtClean="0"/>
              <a:t>50% in five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Frontier Development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Significant Technical uncertainties;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dirty="0"/>
              <a:t>Reservoir rock fluids, porosity, permeability</a:t>
            </a:r>
          </a:p>
          <a:p>
            <a:pPr lvl="2"/>
            <a:r>
              <a:rPr lang="en-US" dirty="0"/>
              <a:t>Faults and fractures restricting flows</a:t>
            </a:r>
          </a:p>
          <a:p>
            <a:pPr lvl="2"/>
            <a:r>
              <a:rPr lang="en-US" dirty="0"/>
              <a:t>Oil on gas is complex mixture</a:t>
            </a:r>
          </a:p>
          <a:p>
            <a:pPr lvl="2"/>
            <a:r>
              <a:rPr lang="en-US" dirty="0"/>
              <a:t>Viscosity</a:t>
            </a:r>
          </a:p>
          <a:p>
            <a:pPr lvl="2"/>
            <a:r>
              <a:rPr lang="en-US" dirty="0"/>
              <a:t>Impurities</a:t>
            </a:r>
          </a:p>
          <a:p>
            <a:pPr lvl="2"/>
            <a:r>
              <a:rPr lang="en-US" dirty="0"/>
              <a:t>Pressure and temperature</a:t>
            </a:r>
          </a:p>
          <a:p>
            <a:pPr lvl="2"/>
            <a:r>
              <a:rPr lang="en-US" dirty="0"/>
              <a:t>Aquifer</a:t>
            </a:r>
          </a:p>
          <a:p>
            <a:pPr lvl="2"/>
            <a:r>
              <a:rPr lang="en-US" dirty="0"/>
              <a:t>Production storage</a:t>
            </a:r>
          </a:p>
          <a:p>
            <a:pPr lvl="2"/>
            <a:r>
              <a:rPr lang="en-US" dirty="0"/>
              <a:t>Secondary and testing </a:t>
            </a:r>
            <a:r>
              <a:rPr lang="en-US" dirty="0" smtClean="0"/>
              <a:t>recovery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ll affect future costs</a:t>
            </a:r>
          </a:p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Exploration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new “play” in process of predicting presence characteristics and location the center of the exploration business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Geological models can be constructed to predict favorable combinations of source reservoir and sealing rocks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Exploration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Observation, modeling and prediction of what cannot be observed directly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Well and seismic data – inform exploration</a:t>
            </a:r>
          </a:p>
          <a:p>
            <a:pPr marL="0" indent="0">
              <a:buNone/>
            </a:pPr>
            <a:r>
              <a:rPr lang="en-US" dirty="0" smtClean="0"/>
              <a:t>-Use of remote tools</a:t>
            </a:r>
          </a:p>
          <a:p>
            <a:pPr marL="0" indent="0">
              <a:buNone/>
            </a:pPr>
            <a:r>
              <a:rPr lang="en-US" dirty="0" smtClean="0"/>
              <a:t>-Cores of rock</a:t>
            </a:r>
          </a:p>
          <a:p>
            <a:pPr marL="0" indent="0">
              <a:buNone/>
            </a:pPr>
            <a:r>
              <a:rPr lang="en-US" dirty="0" smtClean="0"/>
              <a:t>-Stratigraphic data on rocks and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Field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and prediction</a:t>
            </a:r>
          </a:p>
          <a:p>
            <a:r>
              <a:rPr lang="en-US" dirty="0" smtClean="0"/>
              <a:t>Objective is to reduce uncertainties </a:t>
            </a:r>
          </a:p>
          <a:p>
            <a:r>
              <a:rPr lang="en-US" dirty="0" smtClean="0"/>
              <a:t>Change to estimates of recoverable reserves </a:t>
            </a:r>
          </a:p>
          <a:p>
            <a:r>
              <a:rPr lang="en-US" dirty="0" smtClean="0"/>
              <a:t>Wells will be designed and sited to recover petroleum in most economically  efficient manner </a:t>
            </a:r>
            <a:endParaRPr lang="en-US" dirty="0" smtClean="0"/>
          </a:p>
          <a:p>
            <a:r>
              <a:rPr lang="en-US" dirty="0" smtClean="0"/>
              <a:t>Reserves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Company Type and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Broad Categories</a:t>
            </a:r>
          </a:p>
          <a:p>
            <a:pPr marL="0" indent="0">
              <a:buNone/>
            </a:pPr>
            <a:r>
              <a:rPr lang="en-US" dirty="0" smtClean="0"/>
              <a:t>-Privately owned IOC’s</a:t>
            </a:r>
          </a:p>
          <a:p>
            <a:pPr marL="0" indent="0">
              <a:buNone/>
            </a:pPr>
            <a:r>
              <a:rPr lang="en-US" dirty="0" smtClean="0"/>
              <a:t>-State – owned NOC’s</a:t>
            </a:r>
          </a:p>
          <a:p>
            <a:pPr marL="0" indent="0">
              <a:buNone/>
            </a:pPr>
            <a:r>
              <a:rPr lang="en-US" dirty="0" smtClean="0"/>
              <a:t>-Various OSC that provide technical 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 company is theoretically capable of pursuing any risk management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Political economy of Expropriation and privatization in the oil sector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77200" cy="40687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70% of the worlds oil reserves and 68% gas -NOC’s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tudies 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ifference between NOCs and </a:t>
            </a:r>
          </a:p>
          <a:p>
            <a:pPr marL="0" indent="0">
              <a:buNone/>
            </a:pPr>
            <a:r>
              <a:rPr lang="en-US" dirty="0" smtClean="0"/>
              <a:t>independent, private oil companies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World Wide – </a:t>
            </a:r>
            <a:r>
              <a:rPr lang="en-US" dirty="0" smtClean="0"/>
              <a:t>Saudi </a:t>
            </a:r>
            <a:r>
              <a:rPr lang="en-US" dirty="0" smtClean="0"/>
              <a:t>Aramco and </a:t>
            </a:r>
            <a:r>
              <a:rPr lang="en-US" dirty="0" smtClean="0"/>
              <a:t>Statoil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Russia World largest gas company – Ukraine gas wars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stablishment of nationalized private oil companies in face of weak performance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Name – called many but “National Oil Company” NOC best for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Oil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-Focused exclusively on profit maximization</a:t>
            </a:r>
          </a:p>
          <a:p>
            <a:pPr marL="0" indent="0">
              <a:buNone/>
            </a:pPr>
            <a:r>
              <a:rPr lang="en-US" dirty="0" smtClean="0"/>
              <a:t>-Most succeed in competition</a:t>
            </a:r>
          </a:p>
          <a:p>
            <a:pPr marL="0" indent="0">
              <a:buNone/>
            </a:pPr>
            <a:r>
              <a:rPr lang="en-US" dirty="0" smtClean="0"/>
              <a:t>-Most promise value to petroleum state</a:t>
            </a:r>
          </a:p>
          <a:p>
            <a:pPr marL="0" indent="0">
              <a:buNone/>
            </a:pPr>
            <a:r>
              <a:rPr lang="en-US" dirty="0" smtClean="0"/>
              <a:t>-Must be able to predict more value than other</a:t>
            </a:r>
          </a:p>
          <a:p>
            <a:pPr marL="0" indent="0">
              <a:buNone/>
            </a:pPr>
            <a:r>
              <a:rPr lang="en-US" dirty="0" smtClean="0"/>
              <a:t>-Must “see” what other cannot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sz="2600" dirty="0" smtClean="0"/>
              <a:t>More in – place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-greater recovery potential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-Future technologies to reduce </a:t>
            </a:r>
            <a:r>
              <a:rPr lang="en-US" sz="2600" dirty="0" smtClean="0"/>
              <a:t>cost</a:t>
            </a:r>
            <a:r>
              <a:rPr lang="en-US" sz="2600" dirty="0"/>
              <a:t> </a:t>
            </a:r>
            <a:r>
              <a:rPr lang="en-US" sz="2600" dirty="0" smtClean="0"/>
              <a:t>right?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-Get it’s predictions right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-Driven by commercial incentives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Increase</a:t>
            </a:r>
            <a:r>
              <a:rPr lang="en-US" dirty="0" smtClean="0"/>
              <a:t> </a:t>
            </a:r>
            <a:r>
              <a:rPr lang="en-US" dirty="0" smtClean="0"/>
              <a:t>profits by innovating engineering solution</a:t>
            </a:r>
          </a:p>
          <a:p>
            <a:pPr marL="0" indent="0">
              <a:buNone/>
            </a:pPr>
            <a:r>
              <a:rPr lang="en-US" dirty="0" smtClean="0"/>
              <a:t>-Develop a global portfolio of </a:t>
            </a:r>
            <a:r>
              <a:rPr lang="en-US" dirty="0" smtClean="0"/>
              <a:t>ventures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-Ability to mitigate market availability risk?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NOCS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-Can also attract private capital</a:t>
            </a:r>
          </a:p>
          <a:p>
            <a:pPr marL="0" indent="0">
              <a:buNone/>
            </a:pPr>
            <a:r>
              <a:rPr lang="en-US" dirty="0" smtClean="0"/>
              <a:t>-Connecting supply to demand around the globe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or state operating - </a:t>
            </a:r>
          </a:p>
          <a:p>
            <a:r>
              <a:rPr lang="en-US" dirty="0" smtClean="0"/>
              <a:t>Decision defined by  three variables;</a:t>
            </a:r>
          </a:p>
          <a:p>
            <a:pPr lvl="2"/>
            <a:r>
              <a:rPr lang="en-US" dirty="0" smtClean="0"/>
              <a:t>The petroleum states motive for direct control through a state company</a:t>
            </a:r>
          </a:p>
          <a:p>
            <a:pPr lvl="2"/>
            <a:r>
              <a:rPr lang="en-US" dirty="0" smtClean="0"/>
              <a:t>The interest risk in doing so</a:t>
            </a:r>
          </a:p>
          <a:p>
            <a:pPr lvl="2"/>
            <a:r>
              <a:rPr lang="en-US" dirty="0" smtClean="0"/>
              <a:t>The capacity of the state to take on these risks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Large share of worlds petroleum reserves under control of state companies- 70+ %</a:t>
            </a:r>
          </a:p>
          <a:p>
            <a:pPr marL="0" indent="0">
              <a:buNone/>
            </a:pPr>
            <a:r>
              <a:rPr lang="en-US" dirty="0" smtClean="0"/>
              <a:t>Some argue that days of private operating companies are over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State companies and oil services companies will increasingly control </a:t>
            </a:r>
          </a:p>
          <a:p>
            <a:pPr marL="0" indent="0">
              <a:buNone/>
            </a:pPr>
            <a:r>
              <a:rPr lang="en-US" dirty="0" smtClean="0"/>
              <a:t>writers are skeptical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OSC do not compete with private operating </a:t>
            </a:r>
            <a:r>
              <a:rPr lang="en-US" dirty="0" smtClean="0"/>
              <a:t>companies (oil service companies)</a:t>
            </a:r>
            <a:endParaRPr lang="en-US" dirty="0"/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Most state companies are not well </a:t>
            </a:r>
            <a:r>
              <a:rPr lang="en-US" dirty="0" smtClean="0"/>
              <a:t>equipped </a:t>
            </a:r>
            <a:r>
              <a:rPr lang="en-US" dirty="0"/>
              <a:t>to manage extreme risks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/>
              <a:t>There will remain a new high-risk frontier to be </a:t>
            </a:r>
            <a:r>
              <a:rPr lang="en-US" dirty="0" smtClean="0"/>
              <a:t>conquered </a:t>
            </a:r>
            <a:r>
              <a:rPr lang="en-US" dirty="0"/>
              <a:t>as long as there is a petroleum </a:t>
            </a:r>
            <a:r>
              <a:rPr lang="en-US" dirty="0" smtClean="0"/>
              <a:t>industry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Concluding that: </a:t>
            </a:r>
          </a:p>
          <a:p>
            <a:pPr marL="0" indent="0">
              <a:buNone/>
            </a:pPr>
            <a:r>
              <a:rPr lang="en-US" dirty="0"/>
              <a:t>	T</a:t>
            </a:r>
            <a:r>
              <a:rPr lang="en-US" dirty="0" smtClean="0"/>
              <a:t>he role for private operating companies in the petroleum industry will not disappear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State Companies will continue </a:t>
            </a:r>
            <a:r>
              <a:rPr lang="en-US" dirty="0" smtClean="0"/>
              <a:t>to thrive </a:t>
            </a:r>
            <a:r>
              <a:rPr lang="en-US" dirty="0" smtClean="0"/>
              <a:t>where there are low – risk and low cost hydrocarbons </a:t>
            </a:r>
            <a:r>
              <a:rPr lang="en-US" smtClean="0"/>
              <a:t>to </a:t>
            </a:r>
            <a:r>
              <a:rPr lang="en-US" smtClean="0"/>
              <a:t>manage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803" y="1600200"/>
            <a:ext cx="67983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9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34" y="1600200"/>
            <a:ext cx="59355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2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1 - </a:t>
            </a:r>
            <a:fld id="{ECDCC1AF-CCD8-44A6-A3E0-2D06FE2E31C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19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	Goal of state leaders -Retain Power Decisions- to enhance ability to retain power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Things change – Hugo Chavez – Venezuela – PDVSA</a:t>
            </a:r>
          </a:p>
          <a:p>
            <a:pPr marL="0" indent="0">
              <a:buNone/>
            </a:pPr>
            <a:r>
              <a:rPr lang="en-US" dirty="0" smtClean="0"/>
              <a:t>Senegal – Oil production secondary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tructured by leaders incentives and constraints Fewer checks and balances before 1980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History:</a:t>
            </a:r>
          </a:p>
          <a:p>
            <a:pPr marL="0" indent="0">
              <a:buNone/>
            </a:pPr>
            <a:r>
              <a:rPr lang="en-US" dirty="0" smtClean="0"/>
              <a:t>		Austria - 1908		Seven Sisters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Argentina – 1922		Near – total control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France – 1924 		then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Italy – ENI – 1926		</a:t>
            </a:r>
            <a:r>
              <a:rPr lang="en-US" dirty="0" err="1" smtClean="0"/>
              <a:t>Sonatrach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Civic</a:t>
            </a:r>
            <a:r>
              <a:rPr lang="en-US" dirty="0" smtClean="0"/>
              <a:t> </a:t>
            </a:r>
            <a:r>
              <a:rPr lang="en-US" dirty="0" smtClean="0"/>
              <a:t>holiday - 	Mexico – Pemex – 1938	</a:t>
            </a:r>
            <a:r>
              <a:rPr lang="en-US" dirty="0" smtClean="0"/>
              <a:t>Aramco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 ship -	</a:t>
            </a:r>
            <a:r>
              <a:rPr lang="en-US" dirty="0" smtClean="0"/>
              <a:t>IRAN </a:t>
            </a:r>
            <a:r>
              <a:rPr lang="en-US" dirty="0" smtClean="0"/>
              <a:t>– NIOC – 1948		Statoil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Brazil Petronas – 1953		Petronas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India ONGO – 1956		Kuwait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990600"/>
          </a:xfrm>
        </p:spPr>
        <p:txBody>
          <a:bodyPr>
            <a:noAutofit/>
          </a:bodyPr>
          <a:lstStyle/>
          <a:p>
            <a:endParaRPr lang="en-US" sz="36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Well developed literature on countries </a:t>
            </a:r>
            <a:r>
              <a:rPr lang="en-US" dirty="0" smtClean="0"/>
              <a:t>decisions</a:t>
            </a:r>
          </a:p>
          <a:p>
            <a:pPr marL="0" indent="0">
              <a:buNone/>
            </a:pPr>
            <a:r>
              <a:rPr lang="en-US" dirty="0" smtClean="0"/>
              <a:t>1970 IOCS 85% access</a:t>
            </a:r>
          </a:p>
          <a:p>
            <a:pPr marL="0" indent="0">
              <a:buNone/>
            </a:pPr>
            <a:r>
              <a:rPr lang="en-US" dirty="0" smtClean="0"/>
              <a:t>1980 IOCS 12% by 2030 – 80% - NOC’s</a:t>
            </a:r>
          </a:p>
          <a:p>
            <a:pPr marL="0" indent="0">
              <a:buNone/>
            </a:pPr>
            <a:r>
              <a:rPr lang="en-US" dirty="0" smtClean="0"/>
              <a:t>List about same as was 1970’s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Factors</a:t>
            </a:r>
          </a:p>
          <a:p>
            <a:pPr marL="0" indent="0">
              <a:buNone/>
            </a:pPr>
            <a:r>
              <a:rPr lang="en-US" dirty="0" smtClean="0"/>
              <a:t>SOC – state owned enter </a:t>
            </a:r>
            <a:r>
              <a:rPr lang="en-US" dirty="0" smtClean="0"/>
              <a:t>prices - SOC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NOC – National Oil </a:t>
            </a:r>
            <a:r>
              <a:rPr lang="en-US" dirty="0" smtClean="0"/>
              <a:t>Companies - NOC</a:t>
            </a:r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dirty="0" smtClean="0"/>
              <a:t>Incentives for expropriation – will review</a:t>
            </a:r>
          </a:p>
          <a:p>
            <a:pPr lvl="2"/>
            <a:r>
              <a:rPr lang="en-US" dirty="0" smtClean="0"/>
              <a:t>Institutional constraints – each country different</a:t>
            </a:r>
            <a:endParaRPr lang="en-US" dirty="0"/>
          </a:p>
          <a:p>
            <a:pPr lvl="2"/>
            <a:r>
              <a:rPr lang="en-US" dirty="0" smtClean="0"/>
              <a:t>Why? Foreign ownership - threat to security</a:t>
            </a:r>
          </a:p>
          <a:p>
            <a:pPr lvl="2"/>
            <a:r>
              <a:rPr lang="en-US" dirty="0" smtClean="0"/>
              <a:t>NOC – Convenient for political patronage</a:t>
            </a:r>
          </a:p>
          <a:p>
            <a:pPr lvl="2"/>
            <a:r>
              <a:rPr lang="en-US" dirty="0" smtClean="0"/>
              <a:t>1990’s SOC – big money losers. NOC – generated huge profits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If you want world </a:t>
            </a:r>
            <a:r>
              <a:rPr lang="en-US" dirty="0" smtClean="0"/>
              <a:t>bank </a:t>
            </a:r>
            <a:r>
              <a:rPr lang="en-US" dirty="0" smtClean="0"/>
              <a:t>2008 – you will </a:t>
            </a:r>
            <a:r>
              <a:rPr lang="en-US" dirty="0" smtClean="0"/>
              <a:t>hav</a:t>
            </a:r>
            <a:r>
              <a:rPr lang="en-US" dirty="0" smtClean="0"/>
              <a:t>e </a:t>
            </a:r>
            <a:r>
              <a:rPr lang="en-US" dirty="0" smtClean="0"/>
              <a:t>NOC’s engage in a wide array of non commercial statistic rankings different from this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4 Types of decisions:</a:t>
            </a:r>
          </a:p>
          <a:p>
            <a:pPr marL="514350" indent="-514350">
              <a:buAutoNum type="arabicParenR"/>
            </a:pPr>
            <a:r>
              <a:rPr lang="en-US" dirty="0" smtClean="0"/>
              <a:t>Operatorship – does NOC operates its own </a:t>
            </a:r>
            <a:r>
              <a:rPr lang="en-US" dirty="0" smtClean="0"/>
              <a:t>fields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Resources – Focus on low-risks or </a:t>
            </a:r>
            <a:r>
              <a:rPr lang="en-US" dirty="0" smtClean="0"/>
              <a:t>invest</a:t>
            </a:r>
            <a:r>
              <a:rPr lang="en-US" dirty="0" smtClean="0"/>
              <a:t> </a:t>
            </a:r>
            <a:r>
              <a:rPr lang="en-US" dirty="0" smtClean="0"/>
              <a:t>in development</a:t>
            </a:r>
          </a:p>
          <a:p>
            <a:pPr marL="514350" indent="-514350">
              <a:buAutoNum type="arabicParenR"/>
            </a:pPr>
            <a:r>
              <a:rPr lang="en-US" dirty="0" smtClean="0"/>
              <a:t>Geography – Solely at home or overseas – Statoil</a:t>
            </a:r>
          </a:p>
          <a:p>
            <a:pPr marL="514350" indent="-514350">
              <a:buAutoNum type="arabicParenR"/>
            </a:pPr>
            <a:r>
              <a:rPr lang="en-US" dirty="0" smtClean="0"/>
              <a:t>Political – How does NOC create political assets needed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Independent Variables:</a:t>
            </a:r>
          </a:p>
          <a:p>
            <a:pPr marL="0" indent="0">
              <a:buNone/>
            </a:pPr>
            <a:r>
              <a:rPr lang="en-US" dirty="0" smtClean="0"/>
              <a:t>-Factors </a:t>
            </a:r>
            <a:r>
              <a:rPr lang="en-US" dirty="0" smtClean="0"/>
              <a:t>external </a:t>
            </a:r>
            <a:r>
              <a:rPr lang="en-US" dirty="0" smtClean="0"/>
              <a:t>to NOC</a:t>
            </a:r>
          </a:p>
          <a:p>
            <a:pPr marL="0" indent="0">
              <a:buNone/>
            </a:pPr>
            <a:r>
              <a:rPr lang="en-US" dirty="0" smtClean="0"/>
              <a:t>-Regulation</a:t>
            </a:r>
          </a:p>
          <a:p>
            <a:pPr marL="0" indent="0">
              <a:buNone/>
            </a:pPr>
            <a:r>
              <a:rPr lang="en-US" dirty="0" smtClean="0"/>
              <a:t>-Quality  institutions w/i state (Ch. 3 looks at administrative capacity)</a:t>
            </a:r>
          </a:p>
          <a:p>
            <a:pPr marL="0" indent="0">
              <a:buNone/>
            </a:pPr>
            <a:r>
              <a:rPr lang="en-US" dirty="0" smtClean="0"/>
              <a:t>-”Easy” oil – geological </a:t>
            </a:r>
            <a:r>
              <a:rPr lang="en-US" dirty="0" smtClean="0"/>
              <a:t>challenge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Rice did a study of 12 countries.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Internal to NOC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3C</a:t>
            </a:r>
          </a:p>
        </p:txBody>
      </p:sp>
      <p:pic>
        <p:nvPicPr>
          <p:cNvPr id="1026" name="Picture 2" descr="C:\Users\jconwell\Desktop\Brown Slide.jp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0451" r="12649" b="16090"/>
          <a:stretch/>
        </p:blipFill>
        <p:spPr bwMode="auto">
          <a:xfrm rot="16200000">
            <a:off x="1649186" y="-103416"/>
            <a:ext cx="5540830" cy="83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Interest 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-See Chart 3</a:t>
            </a:r>
          </a:p>
          <a:p>
            <a:pPr marL="0" indent="0">
              <a:buNone/>
            </a:pPr>
            <a:r>
              <a:rPr lang="en-US" dirty="0" smtClean="0"/>
              <a:t>-Begs question - It private oil companies usually perform so much better than nationalized companies</a:t>
            </a:r>
          </a:p>
          <a:p>
            <a:pPr marL="0" indent="0">
              <a:buNone/>
            </a:pPr>
            <a:r>
              <a:rPr lang="en-US" dirty="0" smtClean="0"/>
              <a:t>-Why have so many countries nationalized private components and established state – owned petroleum companies?</a:t>
            </a:r>
          </a:p>
          <a:p>
            <a:pPr marL="0" indent="0">
              <a:buNone/>
            </a:pPr>
            <a:r>
              <a:rPr lang="en-US" dirty="0" smtClean="0"/>
              <a:t>-Why do they continue to maintain NOC’s in face of weak performers</a:t>
            </a:r>
          </a:p>
          <a:p>
            <a:pPr marL="0" indent="0">
              <a:buNone/>
            </a:pPr>
            <a:r>
              <a:rPr lang="en-US" dirty="0" smtClean="0"/>
              <a:t>-Based on study 15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Incentives for expropriations</a:t>
            </a:r>
          </a:p>
          <a:p>
            <a:pPr lvl="2"/>
            <a:r>
              <a:rPr lang="en-US" dirty="0"/>
              <a:t>At NOC, gives state leaders greater </a:t>
            </a:r>
            <a:r>
              <a:rPr lang="en-US" dirty="0" smtClean="0"/>
              <a:t>autonomy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Channels </a:t>
            </a:r>
            <a:r>
              <a:rPr lang="en-US" dirty="0"/>
              <a:t>investments and favored projects</a:t>
            </a:r>
          </a:p>
          <a:p>
            <a:pPr lvl="2"/>
            <a:r>
              <a:rPr lang="en-US" dirty="0"/>
              <a:t>Governments can assert stricter regulation on oil sector</a:t>
            </a:r>
          </a:p>
          <a:p>
            <a:pPr lvl="2"/>
            <a:r>
              <a:rPr lang="en-US" dirty="0"/>
              <a:t>Provides employment to political allies</a:t>
            </a:r>
          </a:p>
          <a:p>
            <a:pPr lvl="2"/>
            <a:r>
              <a:rPr lang="en-US" dirty="0"/>
              <a:t>Transfers </a:t>
            </a:r>
            <a:r>
              <a:rPr lang="en-US" dirty="0" smtClean="0"/>
              <a:t>output and </a:t>
            </a:r>
            <a:r>
              <a:rPr lang="en-US" dirty="0"/>
              <a:t>physical asset ownership to host government</a:t>
            </a:r>
          </a:p>
          <a:p>
            <a:pPr marL="0" indent="0">
              <a:buNone/>
            </a:pPr>
            <a:r>
              <a:rPr lang="en-US" dirty="0" smtClean="0"/>
              <a:t>Constraints on expropriations</a:t>
            </a:r>
          </a:p>
          <a:p>
            <a:pPr lvl="2"/>
            <a:r>
              <a:rPr lang="en-US" dirty="0" smtClean="0"/>
              <a:t>Leader must overcome political constraints of office</a:t>
            </a:r>
          </a:p>
          <a:p>
            <a:pPr lvl="2"/>
            <a:r>
              <a:rPr lang="en-US" dirty="0" smtClean="0"/>
              <a:t>Few benefits with short term windfall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Questions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political incentives and constraints affect probability of expropriation and privatization in the oil sector?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Do these same factors affect both expropriation and privatization decisions?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these decisions vary overtime?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oil sector economy different from other industries?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BAU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NEWBAUER</Template>
  <TotalTime>790</TotalTime>
  <Words>1030</Words>
  <Application>Microsoft Office PowerPoint</Application>
  <PresentationFormat>On-screen Show (4:3)</PresentationFormat>
  <Paragraphs>226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NEWBAUER</vt:lpstr>
      <vt:lpstr>OIL AND GOVERNANCE</vt:lpstr>
      <vt:lpstr>Political economy of Expropriation and privatization in the oil sector </vt:lpstr>
      <vt:lpstr>PowerPoint Presentation</vt:lpstr>
      <vt:lpstr>PowerPoint Presentation</vt:lpstr>
      <vt:lpstr>These Studies</vt:lpstr>
      <vt:lpstr>Factors Internal to NOC</vt:lpstr>
      <vt:lpstr>Working Interest Productions</vt:lpstr>
      <vt:lpstr>PowerPoint Presentation</vt:lpstr>
      <vt:lpstr>Questions</vt:lpstr>
      <vt:lpstr>Hybrid Governance</vt:lpstr>
      <vt:lpstr>Hybrids</vt:lpstr>
      <vt:lpstr>Hybrids  Hypotheses – Chapter 3</vt:lpstr>
      <vt:lpstr>Exploration Uncertainties</vt:lpstr>
      <vt:lpstr>USGS World Petroleum Reassessment </vt:lpstr>
      <vt:lpstr>Frontier Development Uncertainties</vt:lpstr>
      <vt:lpstr>Exploration Risk</vt:lpstr>
      <vt:lpstr>Managing Exploration Risk</vt:lpstr>
      <vt:lpstr>Managing Field Development</vt:lpstr>
      <vt:lpstr>Company Type and Capacity</vt:lpstr>
      <vt:lpstr>International Oil Companies</vt:lpstr>
      <vt:lpstr>IOC’s</vt:lpstr>
      <vt:lpstr>Conclusion</vt:lpstr>
      <vt:lpstr>Industry Structure</vt:lpstr>
      <vt:lpstr>Table 1</vt:lpstr>
      <vt:lpstr>Table 2</vt:lpstr>
      <vt:lpstr>Table 3</vt:lpstr>
      <vt:lpstr>Table 4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Cougar Asst</dc:creator>
  <cp:lastModifiedBy>UH</cp:lastModifiedBy>
  <cp:revision>105</cp:revision>
  <dcterms:created xsi:type="dcterms:W3CDTF">2011-05-04T20:25:19Z</dcterms:created>
  <dcterms:modified xsi:type="dcterms:W3CDTF">2015-11-18T16:12:48Z</dcterms:modified>
</cp:coreProperties>
</file>